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72" r:id="rId2"/>
    <p:sldId id="3073" r:id="rId3"/>
    <p:sldId id="3074" r:id="rId4"/>
    <p:sldId id="3103" r:id="rId5"/>
    <p:sldId id="3105" r:id="rId6"/>
    <p:sldId id="3106" r:id="rId7"/>
    <p:sldId id="3107" r:id="rId8"/>
    <p:sldId id="3108" r:id="rId9"/>
    <p:sldId id="3109" r:id="rId10"/>
    <p:sldId id="3110" r:id="rId11"/>
    <p:sldId id="3114" r:id="rId12"/>
    <p:sldId id="3115" r:id="rId13"/>
    <p:sldId id="3116" r:id="rId14"/>
    <p:sldId id="3111" r:id="rId15"/>
    <p:sldId id="3078" r:id="rId16"/>
    <p:sldId id="3117" r:id="rId17"/>
  </p:sldIdLst>
  <p:sldSz cx="12858750" cy="7232650"/>
  <p:notesSz cx="6858000" cy="9144000"/>
  <p:embeddedFontLst>
    <p:embeddedFont>
      <p:font typeface="Rix부산역 Heavy" panose="00000900000000000000" pitchFamily="2" charset="-127"/>
      <p:bold r:id="rId20"/>
    </p:embeddedFont>
    <p:embeddedFont>
      <p:font typeface="Rix부산역 Medium" panose="00000600000000000000" pitchFamily="2" charset="-127"/>
      <p:regular r:id="rId21"/>
    </p:embeddedFont>
    <p:embeddedFont>
      <p:font typeface="Rix북극성 B" panose="00000800000000000000" pitchFamily="2" charset="-127"/>
      <p:bold r:id="rId22"/>
    </p:embeddedFont>
    <p:embeddedFont>
      <p:font typeface="宋体" panose="02010600030101010101" pitchFamily="2" charset="-122"/>
      <p:regular r:id="rId23"/>
    </p:embeddedFont>
    <p:embeddedFont>
      <p:font typeface="나눔고딕" panose="020D0604000000000000" pitchFamily="50" charset="-127"/>
      <p:regular r:id="rId24"/>
    </p:embeddedFont>
    <p:embeddedFont>
      <p:font typeface="나눔고딕 ExtraBold" panose="020D0904000000000000" pitchFamily="50" charset="-127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  <p15:guide id="7" pos="13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E10B13"/>
    <a:srgbClr val="D52C0A"/>
    <a:srgbClr val="535353"/>
    <a:srgbClr val="30B9C3"/>
    <a:srgbClr val="157DA8"/>
    <a:srgbClr val="8EC436"/>
    <a:srgbClr val="865523"/>
    <a:srgbClr val="E89E00"/>
    <a:srgbClr val="3A4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58" autoAdjust="0"/>
    <p:restoredTop sz="92986" autoAdjust="0"/>
  </p:normalViewPr>
  <p:slideViewPr>
    <p:cSldViewPr>
      <p:cViewPr>
        <p:scale>
          <a:sx n="50" d="100"/>
          <a:sy n="50" d="100"/>
        </p:scale>
        <p:origin x="750" y="474"/>
      </p:cViewPr>
      <p:guideLst>
        <p:guide orient="horz" pos="328"/>
        <p:guide orient="horz" pos="4183"/>
        <p:guide pos="4050"/>
        <p:guide pos="557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542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15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08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177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337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9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3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320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72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1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8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53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4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ìë©´ ì¸ìì ëí ì´ë¯¸ì§ ê²ìê²°ê³¼">
            <a:extLst>
              <a:ext uri="{FF2B5EF4-FFF2-40B4-BE49-F238E27FC236}">
                <a16:creationId xmlns:a16="http://schemas.microsoft.com/office/drawing/2014/main" id="{7DC38CD5-4AC8-434C-A52D-6C0293D7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05"/>
            <a:ext cx="12858044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0" y="-18405"/>
            <a:ext cx="12858750" cy="7232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151993"/>
            <a:ext cx="12858750" cy="2928663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3838678" y="4709551"/>
            <a:ext cx="4961218" cy="87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"/>
          <p:cNvSpPr txBox="1"/>
          <p:nvPr/>
        </p:nvSpPr>
        <p:spPr>
          <a:xfrm>
            <a:off x="5019570" y="2546156"/>
            <a:ext cx="2869119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북극성 B" panose="00000800000000000000" pitchFamily="2" charset="-127"/>
                <a:ea typeface="Rix북극성 B" panose="00000800000000000000" pitchFamily="2" charset="-127"/>
                <a:cs typeface="Arial" panose="020B0604020202020204" pitchFamily="34" charset="0"/>
              </a:rPr>
              <a:t>ZZATURI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북극성 B" panose="00000800000000000000" pitchFamily="2" charset="-127"/>
              <a:ea typeface="Rix북극성 B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3932923" y="3595104"/>
            <a:ext cx="5448780" cy="387946"/>
          </a:xfrm>
          <a:prstGeom prst="roundRect">
            <a:avLst>
              <a:gd name="adj" fmla="val 422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31"/>
          <p:cNvSpPr txBox="1"/>
          <p:nvPr/>
        </p:nvSpPr>
        <p:spPr>
          <a:xfrm>
            <a:off x="4388062" y="3595104"/>
            <a:ext cx="477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사원증을 대체할 안면 인식 시스템</a:t>
            </a:r>
            <a:endParaRPr lang="zh-CN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3909094" y="3566595"/>
            <a:ext cx="559645" cy="416455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圆角矩形 107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4271791" y="4116858"/>
            <a:ext cx="4534404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김지영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박나영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서정민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임정연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최필성</a:t>
            </a:r>
            <a:endParaRPr lang="en-US" altLang="zh-CN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11" dur="8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12" dur="8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8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28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9.87654E-7 9.21861E-7 L 0.39827 -0.00154 " pathEditMode="relative" rAng="0" ptsTypes="AA">
                                          <p:cBhvr>
                                            <p:cTn id="24" dur="2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914" y="-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7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280"/>
                                </p:stCondLst>
                                <p:childTnLst>
                                  <p:par>
                                    <p:cTn id="2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8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4" grpId="0"/>
          <p:bldP spid="105" grpId="0" animBg="1"/>
          <p:bldP spid="106" grpId="0"/>
          <p:bldP spid="1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8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280"/>
                                </p:stCondLst>
                                <p:childTnLst>
                                  <p:par>
                                    <p:cTn id="2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9.87654E-7 9.21861E-7 L 0.39827 -0.00154 " pathEditMode="relative" rAng="0" ptsTypes="AA">
                                          <p:cBhvr>
                                            <p:cTn id="24" dur="2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914" y="-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7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4280"/>
                                </p:stCondLst>
                                <p:childTnLst>
                                  <p:par>
                                    <p:cTn id="2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8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4" grpId="0"/>
          <p:bldP spid="105" grpId="0" animBg="1"/>
          <p:bldP spid="106" grpId="0"/>
          <p:bldP spid="1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7A9329EA-34AB-45D5-909F-B0D3E1FCD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3" y="518455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69C2BE-0B66-4642-AAF0-05CD16D5D95F}"/>
              </a:ext>
            </a:extLst>
          </p:cNvPr>
          <p:cNvSpPr/>
          <p:nvPr/>
        </p:nvSpPr>
        <p:spPr>
          <a:xfrm>
            <a:off x="3250689" y="522889"/>
            <a:ext cx="9597728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8419714C-9D0E-43F5-8EB6-2C739A5C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1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3681E3C3-D2DF-4CBA-B7DF-9BFED9C3E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5" y="531430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69C2BE-0B66-4642-AAF0-05CD16D5D95F}"/>
              </a:ext>
            </a:extLst>
          </p:cNvPr>
          <p:cNvSpPr/>
          <p:nvPr/>
        </p:nvSpPr>
        <p:spPr>
          <a:xfrm>
            <a:off x="6426085" y="517172"/>
            <a:ext cx="6429377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8ED6C6-8304-4861-87D5-14309E18D3D5}"/>
              </a:ext>
            </a:extLst>
          </p:cNvPr>
          <p:cNvSpPr/>
          <p:nvPr/>
        </p:nvSpPr>
        <p:spPr>
          <a:xfrm>
            <a:off x="3288" y="536276"/>
            <a:ext cx="3257734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352423D-2122-489A-8441-AEA8CC29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E596CB2E-D2C6-4BF8-A9AE-63A505892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5" y="531430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69C2BE-0B66-4642-AAF0-05CD16D5D95F}"/>
              </a:ext>
            </a:extLst>
          </p:cNvPr>
          <p:cNvSpPr/>
          <p:nvPr/>
        </p:nvSpPr>
        <p:spPr>
          <a:xfrm>
            <a:off x="9687109" y="517172"/>
            <a:ext cx="3171640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8ED6C6-8304-4861-87D5-14309E18D3D5}"/>
              </a:ext>
            </a:extLst>
          </p:cNvPr>
          <p:cNvSpPr/>
          <p:nvPr/>
        </p:nvSpPr>
        <p:spPr>
          <a:xfrm>
            <a:off x="3287" y="536276"/>
            <a:ext cx="6443464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61DDC0B8-39D1-451C-B435-2B4F5B274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2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ONEYì ëí ì´ë¯¸ì§ ê²ìê²°ê³¼">
            <a:extLst>
              <a:ext uri="{FF2B5EF4-FFF2-40B4-BE49-F238E27FC236}">
                <a16:creationId xmlns:a16="http://schemas.microsoft.com/office/drawing/2014/main" id="{EC730128-D00F-4068-B200-F9F813F92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r="42095"/>
          <a:stretch/>
        </p:blipFill>
        <p:spPr bwMode="auto">
          <a:xfrm>
            <a:off x="6429375" y="531430"/>
            <a:ext cx="3240358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ransparencyì ëí ì´ë¯¸ì§ ê²ìê²°ê³¼">
            <a:extLst>
              <a:ext uri="{FF2B5EF4-FFF2-40B4-BE49-F238E27FC236}">
                <a16:creationId xmlns:a16="http://schemas.microsoft.com/office/drawing/2014/main" id="{88D0CAA5-F1E9-47E7-825A-DCEAB3ED5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6" r="42954"/>
          <a:stretch/>
        </p:blipFill>
        <p:spPr bwMode="auto">
          <a:xfrm>
            <a:off x="9669733" y="517172"/>
            <a:ext cx="3189017" cy="680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>
            <a:extLst>
              <a:ext uri="{FF2B5EF4-FFF2-40B4-BE49-F238E27FC236}">
                <a16:creationId xmlns:a16="http://schemas.microsoft.com/office/drawing/2014/main" id="{83E2BC13-9FDC-41F9-BA25-BCD1F9DEA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42803"/>
          <a:stretch/>
        </p:blipFill>
        <p:spPr bwMode="auto">
          <a:xfrm>
            <a:off x="3261022" y="531430"/>
            <a:ext cx="3168353" cy="67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LKINGì ëí ì´ë¯¸ì§ ê²ìê²°ê³¼">
            <a:extLst>
              <a:ext uri="{FF2B5EF4-FFF2-40B4-BE49-F238E27FC236}">
                <a16:creationId xmlns:a16="http://schemas.microsoft.com/office/drawing/2014/main" id="{54594D82-D56D-49D8-ACB2-365462CEB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3" t="212" r="17920" b="-212"/>
          <a:stretch/>
        </p:blipFill>
        <p:spPr bwMode="auto">
          <a:xfrm>
            <a:off x="0" y="534957"/>
            <a:ext cx="3261022" cy="66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919252" y="5253297"/>
            <a:ext cx="1443182" cy="88236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1058" y="5253297"/>
            <a:ext cx="1443182" cy="899288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10568321" y="5254270"/>
            <a:ext cx="1443182" cy="1008112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327963" y="5253297"/>
            <a:ext cx="1443182" cy="1008112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zh-CN" altLang="en-US" sz="1475" dirty="0">
              <a:solidFill>
                <a:srgbClr val="F8F8F8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137045" y="5530925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편의성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338576" y="5533712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편리성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43018" y="5610003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경제성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790263" y="5579184"/>
            <a:ext cx="1013072" cy="35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  <a:sym typeface="Arial" panose="020B0604020202020204" pitchFamily="34" charset="0"/>
              </a:rPr>
              <a:t>투명성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8" name="组合 34">
            <a:extLst>
              <a:ext uri="{FF2B5EF4-FFF2-40B4-BE49-F238E27FC236}">
                <a16:creationId xmlns:a16="http://schemas.microsoft.com/office/drawing/2014/main" id="{F1F8FDC2-2933-4F8B-AB4A-D1AF73A06029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9" name="矩形 35">
              <a:extLst>
                <a:ext uri="{FF2B5EF4-FFF2-40B4-BE49-F238E27FC236}">
                  <a16:creationId xmlns:a16="http://schemas.microsoft.com/office/drawing/2014/main" id="{7E441607-DE11-4EF2-8EFC-55277AD27FCC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38">
              <a:extLst>
                <a:ext uri="{FF2B5EF4-FFF2-40B4-BE49-F238E27FC236}">
                  <a16:creationId xmlns:a16="http://schemas.microsoft.com/office/drawing/2014/main" id="{90350675-51E8-4CB8-ADFD-B3D580C52F2F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矩形 39">
            <a:extLst>
              <a:ext uri="{FF2B5EF4-FFF2-40B4-BE49-F238E27FC236}">
                <a16:creationId xmlns:a16="http://schemas.microsoft.com/office/drawing/2014/main" id="{FD2AB71C-53B0-4CDF-86BF-0408FB994CEE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5B939005-52B7-4D3B-A502-629076612186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장점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8ED6C6-8304-4861-87D5-14309E18D3D5}"/>
              </a:ext>
            </a:extLst>
          </p:cNvPr>
          <p:cNvSpPr/>
          <p:nvPr/>
        </p:nvSpPr>
        <p:spPr>
          <a:xfrm>
            <a:off x="0" y="531430"/>
            <a:ext cx="9666446" cy="671547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CDD4687E-323F-4863-A2ED-FAF59BA7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46482" cy="2034641"/>
            <a:chOff x="1100499" y="2284469"/>
            <a:chExt cx="494648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569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기대 효과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05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05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EBA609-AEF8-4964-AFF8-7FCDA2425A1D}"/>
              </a:ext>
            </a:extLst>
          </p:cNvPr>
          <p:cNvSpPr/>
          <p:nvPr/>
        </p:nvSpPr>
        <p:spPr>
          <a:xfrm>
            <a:off x="-1707529" y="-416123"/>
            <a:ext cx="576064" cy="223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1038C297-BC9D-410A-A8FB-5E629B16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003823" y="2019344"/>
            <a:ext cx="7173999" cy="117975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37691" y="1789963"/>
            <a:ext cx="4942074" cy="4603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대내적</a:t>
            </a:r>
            <a:endParaRPr lang="zh-CN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244799" y="2895006"/>
            <a:ext cx="1673675" cy="144263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기대</a:t>
            </a:r>
            <a:r>
              <a:rPr lang="en-US" altLang="zh-CN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효과</a:t>
            </a:r>
            <a:endParaRPr lang="zh-CN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1" name="直接箭头连接符 30"/>
          <p:cNvCxnSpPr>
            <a:stCxn id="30" idx="5"/>
            <a:endCxn id="28" idx="1"/>
          </p:cNvCxnSpPr>
          <p:nvPr/>
        </p:nvCxnSpPr>
        <p:spPr>
          <a:xfrm flipV="1">
            <a:off x="2557815" y="2609223"/>
            <a:ext cx="1446008" cy="285783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cxnSpLocks/>
            <a:stCxn id="30" idx="1"/>
            <a:endCxn id="35" idx="1"/>
          </p:cNvCxnSpPr>
          <p:nvPr/>
        </p:nvCxnSpPr>
        <p:spPr>
          <a:xfrm>
            <a:off x="2557815" y="4337643"/>
            <a:ext cx="1446008" cy="25979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9327" y="2401404"/>
            <a:ext cx="6378802" cy="402062"/>
          </a:xfrm>
          <a:prstGeom prst="rect">
            <a:avLst/>
          </a:prstGeom>
          <a:noFill/>
        </p:spPr>
        <p:txBody>
          <a:bodyPr wrap="square" lIns="96423" tIns="48211" rIns="96423" bIns="482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불필요한 시간 절감</a:t>
            </a:r>
            <a:endParaRPr lang="en-US" altLang="zh-CN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03823" y="4007561"/>
            <a:ext cx="7173999" cy="1179757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37691" y="3788980"/>
            <a:ext cx="4942074" cy="4603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23" tIns="48211" rIns="96423" bIns="48211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대외적</a:t>
            </a:r>
            <a:endParaRPr lang="zh-CN" altLang="en-US" sz="1400" dirty="0"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9327" y="4414929"/>
            <a:ext cx="6378802" cy="402062"/>
          </a:xfrm>
          <a:prstGeom prst="rect">
            <a:avLst/>
          </a:prstGeom>
          <a:noFill/>
        </p:spPr>
        <p:txBody>
          <a:bodyPr wrap="square" lIns="96423" tIns="48211" rIns="96423" bIns="482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솔루션 판매로 인한 매출 증가</a:t>
            </a:r>
            <a:endParaRPr lang="en-US" altLang="zh-CN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0" name="组合 34">
            <a:extLst>
              <a:ext uri="{FF2B5EF4-FFF2-40B4-BE49-F238E27FC236}">
                <a16:creationId xmlns:a16="http://schemas.microsoft.com/office/drawing/2014/main" id="{A840D254-5D3B-4AB1-997F-75DC81E4DD0F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1" name="矩形 35">
              <a:extLst>
                <a:ext uri="{FF2B5EF4-FFF2-40B4-BE49-F238E27FC236}">
                  <a16:creationId xmlns:a16="http://schemas.microsoft.com/office/drawing/2014/main" id="{B7ADFF3C-B4AE-4474-8A1F-7774D460E351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38">
              <a:extLst>
                <a:ext uri="{FF2B5EF4-FFF2-40B4-BE49-F238E27FC236}">
                  <a16:creationId xmlns:a16="http://schemas.microsoft.com/office/drawing/2014/main" id="{18412970-66C0-47FA-A9AF-32CA8586C5BB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39">
            <a:extLst>
              <a:ext uri="{FF2B5EF4-FFF2-40B4-BE49-F238E27FC236}">
                <a16:creationId xmlns:a16="http://schemas.microsoft.com/office/drawing/2014/main" id="{0D27F44C-6AFF-44A4-814C-39DC700FB464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4D207-145F-4876-A94C-14C9657022FD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기대 효과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pic>
        <p:nvPicPr>
          <p:cNvPr id="16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97065062-84BB-4DE7-9C17-B92FB066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ìë©´ ì¸ìì ëí ì´ë¯¸ì§ ê²ìê²°ê³¼">
            <a:extLst>
              <a:ext uri="{FF2B5EF4-FFF2-40B4-BE49-F238E27FC236}">
                <a16:creationId xmlns:a16="http://schemas.microsoft.com/office/drawing/2014/main" id="{7DC38CD5-4AC8-434C-A52D-6C0293D7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405"/>
            <a:ext cx="12858044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0" y="-18405"/>
            <a:ext cx="12858750" cy="7232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680222"/>
            <a:ext cx="12858750" cy="1645436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TextBox 10"/>
          <p:cNvSpPr txBox="1"/>
          <p:nvPr/>
        </p:nvSpPr>
        <p:spPr>
          <a:xfrm>
            <a:off x="5560936" y="3166201"/>
            <a:ext cx="1786387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부산역 Heavy" panose="00000900000000000000" pitchFamily="2" charset="-127"/>
                <a:ea typeface="微软雅黑" panose="020B0503020204020204" pitchFamily="34" charset="-122"/>
                <a:cs typeface="Arial" panose="020B0604020202020204" pitchFamily="34" charset="0"/>
              </a:rPr>
              <a:t>Q&amp;A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부산역 Heavy" panose="00000900000000000000" pitchFamily="2" charset="-127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AA983EB-26C8-4368-B0D9-4B5DF3C8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ìë©´ ì¸ìì ëí ì´ë¯¸ì§ ê²ìê²°ê³¼">
            <a:extLst>
              <a:ext uri="{FF2B5EF4-FFF2-40B4-BE49-F238E27FC236}">
                <a16:creationId xmlns:a16="http://schemas.microsoft.com/office/drawing/2014/main" id="{9E9E008C-839F-46A7-94B4-23AFDDD05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24703" r="7907" b="39440"/>
          <a:stretch/>
        </p:blipFill>
        <p:spPr bwMode="auto">
          <a:xfrm>
            <a:off x="-1" y="2130453"/>
            <a:ext cx="12858397" cy="30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6B273E8-C0BB-471E-81D3-55585F10154F}"/>
              </a:ext>
            </a:extLst>
          </p:cNvPr>
          <p:cNvSpPr/>
          <p:nvPr/>
        </p:nvSpPr>
        <p:spPr>
          <a:xfrm>
            <a:off x="-1" y="2047579"/>
            <a:ext cx="12858751" cy="31751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171196" y="519981"/>
            <a:ext cx="2516359" cy="864096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881180" y="665738"/>
            <a:ext cx="309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Dir</a:t>
            </a:r>
            <a:r>
              <a:rPr lang="en-US" altLang="zh-HK" sz="3600" b="1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rPr>
              <a:t>ectory</a:t>
            </a:r>
            <a:endParaRPr lang="zh-HK" altLang="en-US" sz="3600" b="1" dirty="0">
              <a:solidFill>
                <a:srgbClr val="BE0000"/>
              </a:solidFill>
              <a:latin typeface="Rix부산역 Medium" panose="00000600000000000000" pitchFamily="2" charset="-127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" y="5139871"/>
            <a:ext cx="12858044" cy="165748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353" y="2047579"/>
            <a:ext cx="12858044" cy="165748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00828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선정 배경</a:t>
            </a:r>
            <a:endParaRPr lang="zh-CN" altLang="en-US" sz="1600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6439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zh-HK" altLang="en-US" sz="4220" b="1" dirty="0">
              <a:solidFill>
                <a:srgbClr val="BE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62958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제안</a:t>
            </a:r>
            <a:endParaRPr lang="zh-CN" altLang="en-US" sz="1600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98569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zh-HK" altLang="en-US" sz="4220" b="1" dirty="0">
              <a:solidFill>
                <a:srgbClr val="BE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9822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구현 방법</a:t>
            </a:r>
            <a:endParaRPr lang="zh-CN" altLang="en-US" sz="1600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1543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zh-HK" altLang="en-US" sz="4220" b="1" dirty="0">
              <a:solidFill>
                <a:srgbClr val="BE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41952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장점</a:t>
            </a:r>
            <a:endParaRPr lang="zh-CN" altLang="en-US" sz="1600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27756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zh-HK" altLang="en-US" sz="4220" b="1" dirty="0">
              <a:solidFill>
                <a:srgbClr val="BE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文本框 21">
            <a:extLst>
              <a:ext uri="{FF2B5EF4-FFF2-40B4-BE49-F238E27FC236}">
                <a16:creationId xmlns:a16="http://schemas.microsoft.com/office/drawing/2014/main" id="{85409CC1-83C3-4315-BDFB-232FCD6C8674}"/>
              </a:ext>
            </a:extLst>
          </p:cNvPr>
          <p:cNvSpPr txBox="1"/>
          <p:nvPr/>
        </p:nvSpPr>
        <p:spPr>
          <a:xfrm>
            <a:off x="10504082" y="4263444"/>
            <a:ext cx="1881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기대 효과</a:t>
            </a:r>
            <a:endParaRPr lang="zh-CN" altLang="en-US" sz="1600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椭圆 22">
            <a:extLst>
              <a:ext uri="{FF2B5EF4-FFF2-40B4-BE49-F238E27FC236}">
                <a16:creationId xmlns:a16="http://schemas.microsoft.com/office/drawing/2014/main" id="{65EC648F-FA41-4BEB-9008-7616FEF32D39}"/>
              </a:ext>
            </a:extLst>
          </p:cNvPr>
          <p:cNvSpPr/>
          <p:nvPr/>
        </p:nvSpPr>
        <p:spPr>
          <a:xfrm>
            <a:off x="1083969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zh-HK" altLang="en-US" sz="4220" b="1" dirty="0">
              <a:solidFill>
                <a:srgbClr val="BE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E2F77F3-4492-46A9-8B9F-B0396AF5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88160" cy="2034641"/>
            <a:chOff x="1100499" y="2284469"/>
            <a:chExt cx="4988160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61161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선정 배경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01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01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6E933FC-394A-4BFE-975C-2AFB3853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1" y="1795507"/>
            <a:ext cx="12855751" cy="5436499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0021" y="1795506"/>
            <a:ext cx="2581039" cy="3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8857" y="1795506"/>
            <a:ext cx="2581039" cy="3560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07693" y="1795506"/>
            <a:ext cx="2581039" cy="3560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7115" y="4305435"/>
            <a:ext cx="21668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사무실을 출입할 때마다 사원증을 </a:t>
            </a:r>
            <a:r>
              <a:rPr lang="ko-KR" altLang="en-US" sz="1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센싱해야</a:t>
            </a: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 함</a:t>
            </a:r>
            <a:endParaRPr lang="en-GB" altLang="zh-CN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14786" y="4286227"/>
            <a:ext cx="21668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식당에서 </a:t>
            </a:r>
            <a:r>
              <a:rPr lang="ko-KR" altLang="en-US" sz="15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식판을</a:t>
            </a: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 </a:t>
            </a:r>
            <a:endParaRPr lang="en-US" altLang="ko-KR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든 채 센싱 해야 함</a:t>
            </a:r>
            <a:endParaRPr lang="en-GB" altLang="zh-CN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45947" y="4305435"/>
            <a:ext cx="21668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출근시 모바일 앱을 </a:t>
            </a:r>
            <a:endParaRPr lang="en-US" altLang="ko-KR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ea"/>
                <a:sym typeface="Arial" panose="020B0604020202020204" pitchFamily="34" charset="0"/>
              </a:rPr>
              <a:t>통해 기록해야만 함</a:t>
            </a:r>
            <a:endParaRPr lang="en-GB" altLang="zh-CN" sz="15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70021" y="5648526"/>
            <a:ext cx="9918711" cy="1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ea"/>
                <a:sym typeface="Arial" panose="020B0604020202020204" pitchFamily="34" charset="0"/>
              </a:rPr>
              <a:t>기존의 불편함</a:t>
            </a:r>
            <a:endParaRPr lang="en-GB" sz="2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36" name="矩形 35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3"/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선정 배경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3FAD0-6EB4-43FD-A245-D8CA3B6065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55" y="2314280"/>
            <a:ext cx="1790023" cy="1790023"/>
          </a:xfrm>
          <a:prstGeom prst="rect">
            <a:avLst/>
          </a:prstGeom>
        </p:spPr>
      </p:pic>
      <p:pic>
        <p:nvPicPr>
          <p:cNvPr id="9" name="그림 8" descr="전자기기, 모니터이(가) 표시된 사진&#10;&#10;자동 생성된 설명">
            <a:extLst>
              <a:ext uri="{FF2B5EF4-FFF2-40B4-BE49-F238E27FC236}">
                <a16:creationId xmlns:a16="http://schemas.microsoft.com/office/drawing/2014/main" id="{E267BA3F-84A5-45CC-83B9-05C703658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61" y="2314279"/>
            <a:ext cx="1790023" cy="17900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C98A47-7BEE-4242-A245-0C5FDBF7CC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8"/>
          <a:stretch/>
        </p:blipFill>
        <p:spPr>
          <a:xfrm>
            <a:off x="9200237" y="2784065"/>
            <a:ext cx="1795945" cy="850602"/>
          </a:xfrm>
          <a:prstGeom prst="rect">
            <a:avLst/>
          </a:prstGeom>
        </p:spPr>
      </p:pic>
      <p:pic>
        <p:nvPicPr>
          <p:cNvPr id="19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850EAB9-85CB-47FA-BC5B-4F09F7D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8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46482" cy="2034641"/>
            <a:chOff x="1100499" y="2284469"/>
            <a:chExt cx="494648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569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개선 방법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02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02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B877C35-0782-4C32-B64B-BBA328D1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DE124D3-0B51-4C46-8314-B219178A7DAF}"/>
              </a:ext>
            </a:extLst>
          </p:cNvPr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Rix부산역 Heavy" panose="00000900000000000000" pitchFamily="2" charset="-127"/>
                <a:ea typeface="Rix부산역 Heavy" panose="00000900000000000000" pitchFamily="2" charset="-127"/>
              </a:rPr>
              <a:t>Just Walk Through</a:t>
            </a:r>
            <a:endParaRPr lang="ko-KR" altLang="en-US" sz="8000" dirty="0">
              <a:latin typeface="Rix부산역 Heavy" panose="00000900000000000000" pitchFamily="2" charset="-127"/>
              <a:ea typeface="Rix부산역 Heavy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5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4946482" cy="2034641"/>
            <a:chOff x="1100499" y="2284469"/>
            <a:chExt cx="494648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25699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구현 방법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03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03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5C62BFB-0943-4F06-86ED-CE025CB7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11"/>
          <p:cNvSpPr>
            <a:spLocks noChangeArrowheads="1"/>
          </p:cNvSpPr>
          <p:nvPr/>
        </p:nvSpPr>
        <p:spPr bwMode="auto">
          <a:xfrm flipH="1">
            <a:off x="5455184" y="4605006"/>
            <a:ext cx="1948382" cy="1952895"/>
          </a:xfrm>
          <a:prstGeom prst="ellipse">
            <a:avLst/>
          </a:prstGeom>
          <a:solidFill>
            <a:schemeClr val="bg1"/>
          </a:solidFill>
          <a:ln w="76200" cap="flat" cmpd="sng">
            <a:solidFill>
              <a:schemeClr val="accent4"/>
            </a:solidFill>
            <a:bevel/>
          </a:ln>
        </p:spPr>
        <p:txBody>
          <a:bodyPr anchor="ctr"/>
          <a:lstStyle/>
          <a:p>
            <a:pPr algn="just">
              <a:lnSpc>
                <a:spcPct val="120000"/>
              </a:lnSpc>
            </a:pPr>
            <a:endParaRPr lang="en-US" altLang="en-US" sz="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左弧形箭头 1"/>
          <p:cNvSpPr>
            <a:spLocks noChangeArrowheads="1"/>
          </p:cNvSpPr>
          <p:nvPr/>
        </p:nvSpPr>
        <p:spPr bwMode="auto">
          <a:xfrm>
            <a:off x="3375448" y="2286877"/>
            <a:ext cx="1471855" cy="3239562"/>
          </a:xfrm>
          <a:prstGeom prst="curvedRightArrow">
            <a:avLst>
              <a:gd name="adj1" fmla="val 24996"/>
              <a:gd name="adj2" fmla="val 50022"/>
              <a:gd name="adj3" fmla="val 25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just">
              <a:lnSpc>
                <a:spcPct val="120000"/>
              </a:lnSpc>
            </a:pPr>
            <a:endParaRPr lang="en-US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左弧形箭头 39"/>
          <p:cNvSpPr>
            <a:spLocks noChangeArrowheads="1"/>
          </p:cNvSpPr>
          <p:nvPr/>
        </p:nvSpPr>
        <p:spPr bwMode="auto">
          <a:xfrm flipH="1">
            <a:off x="8013551" y="2286877"/>
            <a:ext cx="1472782" cy="3239562"/>
          </a:xfrm>
          <a:prstGeom prst="curvedRightArrow">
            <a:avLst>
              <a:gd name="adj1" fmla="val 24980"/>
              <a:gd name="adj2" fmla="val 49990"/>
              <a:gd name="adj3" fmla="val 25000"/>
            </a:avLst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just">
              <a:lnSpc>
                <a:spcPct val="120000"/>
              </a:lnSpc>
            </a:pPr>
            <a:endParaRPr lang="en-US" altLang="en-US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3" name="组合 34">
            <a:extLst>
              <a:ext uri="{FF2B5EF4-FFF2-40B4-BE49-F238E27FC236}">
                <a16:creationId xmlns:a16="http://schemas.microsoft.com/office/drawing/2014/main" id="{EC0BDC40-0014-481B-8E65-E50D02BB6698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64" name="矩形 35">
              <a:extLst>
                <a:ext uri="{FF2B5EF4-FFF2-40B4-BE49-F238E27FC236}">
                  <a16:creationId xmlns:a16="http://schemas.microsoft.com/office/drawing/2014/main" id="{73FC5D3D-3407-4653-980B-F6A8AC8FCEF4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38">
              <a:extLst>
                <a:ext uri="{FF2B5EF4-FFF2-40B4-BE49-F238E27FC236}">
                  <a16:creationId xmlns:a16="http://schemas.microsoft.com/office/drawing/2014/main" id="{027C6F55-9F37-4FF1-BC55-9CA593BC1ADD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39">
            <a:extLst>
              <a:ext uri="{FF2B5EF4-FFF2-40B4-BE49-F238E27FC236}">
                <a16:creationId xmlns:a16="http://schemas.microsoft.com/office/drawing/2014/main" id="{125D71E0-1A5D-4490-87A5-2A955CA9B09C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23">
            <a:extLst>
              <a:ext uri="{FF2B5EF4-FFF2-40B4-BE49-F238E27FC236}">
                <a16:creationId xmlns:a16="http://schemas.microsoft.com/office/drawing/2014/main" id="{9480CAC8-6DB9-419A-BF03-A36EEBCC8EC1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  <a:cs typeface="+mn-ea"/>
                <a:sym typeface="+mn-lt"/>
              </a:rPr>
              <a:t>구현 방법</a:t>
            </a:r>
            <a:endParaRPr lang="en-GB" altLang="zh-CN" dirty="0">
              <a:solidFill>
                <a:srgbClr val="C00000"/>
              </a:solidFill>
              <a:latin typeface="Rix부산역 Medium" panose="00000600000000000000" pitchFamily="2" charset="-127"/>
              <a:ea typeface="Rix부산역 Medium" panose="00000600000000000000" pitchFamily="2" charset="-127"/>
              <a:cs typeface="+mn-ea"/>
              <a:sym typeface="+mn-lt"/>
            </a:endParaRPr>
          </a:p>
        </p:txBody>
      </p:sp>
      <p:pic>
        <p:nvPicPr>
          <p:cNvPr id="5126" name="Picture 6" descr="aws cloudì ëí ì´ë¯¸ì§ ê²ìê²°ê³¼">
            <a:extLst>
              <a:ext uri="{FF2B5EF4-FFF2-40B4-BE49-F238E27FC236}">
                <a16:creationId xmlns:a16="http://schemas.microsoft.com/office/drawing/2014/main" id="{CDBC0AD7-7260-461D-B6C4-BA4282E7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91" y="4956465"/>
            <a:ext cx="1527767" cy="11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B52C9-641B-4DC1-8E22-E85C8FA5D217}"/>
              </a:ext>
            </a:extLst>
          </p:cNvPr>
          <p:cNvSpPr txBox="1"/>
          <p:nvPr/>
        </p:nvSpPr>
        <p:spPr>
          <a:xfrm>
            <a:off x="1748855" y="3354715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CLOUD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4D0D5-B0E2-4B38-8D38-BE0F50FDE93E}"/>
              </a:ext>
            </a:extLst>
          </p:cNvPr>
          <p:cNvSpPr txBox="1"/>
          <p:nvPr/>
        </p:nvSpPr>
        <p:spPr>
          <a:xfrm>
            <a:off x="9669735" y="3354715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BLOCK CHAIN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128" name="Picture 8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8D8D8064-7835-4360-B9B3-3BF9DB4C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64" y="776224"/>
            <a:ext cx="1845965" cy="120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ì ì¸ê³ë°±íì  ë¡ê³ ì ëí ì´ë¯¸ì§ ê²ìê²°ê³¼">
            <a:extLst>
              <a:ext uri="{FF2B5EF4-FFF2-40B4-BE49-F238E27FC236}">
                <a16:creationId xmlns:a16="http://schemas.microsoft.com/office/drawing/2014/main" id="{0F0ECA5D-8944-445A-87FE-82316F95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09" y="503901"/>
            <a:ext cx="1845965" cy="7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ì ì¸ê³ë©´ì¸ì  ë¡ê³ ì ëí ì´ë¯¸ì§ ê²ìê²°ê³¼">
            <a:extLst>
              <a:ext uri="{FF2B5EF4-FFF2-40B4-BE49-F238E27FC236}">
                <a16:creationId xmlns:a16="http://schemas.microsoft.com/office/drawing/2014/main" id="{3AEB8CB4-6BC3-4368-B079-63CD4AA6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375" y="1308999"/>
            <a:ext cx="1845966" cy="10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ì ì¸ê³ì¸í°ë´ìë  ë¡ê³ ì ëí ì´ë¯¸ì§ ê²ìê²°ê³¼">
            <a:extLst>
              <a:ext uri="{FF2B5EF4-FFF2-40B4-BE49-F238E27FC236}">
                <a16:creationId xmlns:a16="http://schemas.microsoft.com/office/drawing/2014/main" id="{440FF81C-D817-4B4D-8FB7-E454309D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9" y="280569"/>
            <a:ext cx="1952895" cy="195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ì´ë§í¸ ë¡ê³ ì ëí ì´ë¯¸ì§ ê²ìê²°ê³¼">
            <a:extLst>
              <a:ext uri="{FF2B5EF4-FFF2-40B4-BE49-F238E27FC236}">
                <a16:creationId xmlns:a16="http://schemas.microsoft.com/office/drawing/2014/main" id="{23D318CF-B3BD-4331-A944-89103B71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66" y="433183"/>
            <a:ext cx="1233487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ì¤íë²ì¤ ë¡ê³ ì ëí ì´ë¯¸ì§ ê²ìê²°ê³¼">
            <a:extLst>
              <a:ext uri="{FF2B5EF4-FFF2-40B4-BE49-F238E27FC236}">
                <a16:creationId xmlns:a16="http://schemas.microsoft.com/office/drawing/2014/main" id="{5B8DEE6E-BA43-48DC-A0F0-53585457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08" y="1592655"/>
            <a:ext cx="645486" cy="64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FACE ICONì ëí ì´ë¯¸ì§ ê²ìê²°ê³¼">
            <a:extLst>
              <a:ext uri="{FF2B5EF4-FFF2-40B4-BE49-F238E27FC236}">
                <a16:creationId xmlns:a16="http://schemas.microsoft.com/office/drawing/2014/main" id="{71625314-7011-409A-8234-FACF67770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70" y="1565836"/>
            <a:ext cx="1588607" cy="158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0CC47478-439C-4FE2-8FD0-2DA41A78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6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C4EF667-0E9B-4675-A0A1-A66B9C54B928}"/>
              </a:ext>
            </a:extLst>
          </p:cNvPr>
          <p:cNvGrpSpPr/>
          <p:nvPr/>
        </p:nvGrpSpPr>
        <p:grpSpPr>
          <a:xfrm>
            <a:off x="1441215" y="2599004"/>
            <a:ext cx="3670492" cy="2034641"/>
            <a:chOff x="1100499" y="2284469"/>
            <a:chExt cx="3670492" cy="2034641"/>
          </a:xfrm>
        </p:grpSpPr>
        <p:sp>
          <p:nvSpPr>
            <p:cNvPr id="12" name="TextBox 11"/>
            <p:cNvSpPr txBox="1"/>
            <p:nvPr/>
          </p:nvSpPr>
          <p:spPr>
            <a:xfrm>
              <a:off x="3477047" y="2680221"/>
              <a:ext cx="129394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ko-KR" altLang="en-US" sz="4400" b="1" dirty="0">
                  <a:solidFill>
                    <a:srgbClr val="BE0000"/>
                  </a:solidFill>
                  <a:latin typeface="Rix부산역 Medium" panose="00000600000000000000" pitchFamily="2" charset="-127"/>
                  <a:ea typeface="Rix부산역 Medium" panose="00000600000000000000" pitchFamily="2" charset="-127"/>
                </a:rPr>
                <a:t>장점</a:t>
              </a:r>
              <a:endParaRPr lang="en-US" altLang="zh-CN" sz="7200" dirty="0">
                <a:solidFill>
                  <a:srgbClr val="BE0000"/>
                </a:solidFill>
                <a:latin typeface="Rix부산역 Medium" panose="00000600000000000000" pitchFamily="2" charset="-127"/>
                <a:ea typeface="Rix부산역 Medium" panose="00000600000000000000" pitchFamily="2" charset="-127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3071519" y="2321262"/>
              <a:ext cx="0" cy="1997848"/>
            </a:xfrm>
            <a:prstGeom prst="line">
              <a:avLst/>
            </a:prstGeom>
            <a:ln w="12700">
              <a:solidFill>
                <a:srgbClr val="BE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307949" y="3972861"/>
              <a:ext cx="1269558" cy="3462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22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PART 04</a:t>
              </a:r>
              <a:endParaRPr lang="zh-CN" altLang="en-US" sz="22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100499" y="2284469"/>
              <a:ext cx="1477008" cy="1477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80808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13"/>
            <p:cNvSpPr txBox="1"/>
            <p:nvPr/>
          </p:nvSpPr>
          <p:spPr>
            <a:xfrm>
              <a:off x="1204223" y="2603277"/>
              <a:ext cx="1269558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BE0000"/>
                  </a:solidFill>
                  <a:latin typeface="Rix부산역 Heavy" panose="00000900000000000000" pitchFamily="2" charset="-127"/>
                  <a:ea typeface="Rix부산역 Heavy" panose="00000900000000000000" pitchFamily="2" charset="-127"/>
                  <a:cs typeface="Arial" panose="020B0604020202020204" pitchFamily="34" charset="0"/>
                </a:rPr>
                <a:t>04</a:t>
              </a:r>
              <a:endParaRPr lang="zh-CN" altLang="en-US" sz="6000" b="1" dirty="0">
                <a:solidFill>
                  <a:srgbClr val="BE0000"/>
                </a:solidFill>
                <a:latin typeface="Rix부산역 Heavy" panose="00000900000000000000" pitchFamily="2" charset="-127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2774AD4F-1DF0-4D74-9E15-2DD99C1C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7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自定义 3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0000"/>
      </a:accent1>
      <a:accent2>
        <a:srgbClr val="535353"/>
      </a:accent2>
      <a:accent3>
        <a:srgbClr val="BE0000"/>
      </a:accent3>
      <a:accent4>
        <a:srgbClr val="535353"/>
      </a:accent4>
      <a:accent5>
        <a:srgbClr val="BE0000"/>
      </a:accent5>
      <a:accent6>
        <a:srgbClr val="535353"/>
      </a:accent6>
      <a:hlink>
        <a:srgbClr val="BE0000"/>
      </a:hlink>
      <a:folHlink>
        <a:srgbClr val="53535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사용자 지정</PresentationFormat>
  <Paragraphs>84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冬青黑体简体中文 W3</vt:lpstr>
      <vt:lpstr>Calibri Light</vt:lpstr>
      <vt:lpstr>Rix북극성 B</vt:lpstr>
      <vt:lpstr>나눔고딕 ExtraBold</vt:lpstr>
      <vt:lpstr>Rix부산역 Heavy</vt:lpstr>
      <vt:lpstr>Arial</vt:lpstr>
      <vt:lpstr>나눔고딕</vt:lpstr>
      <vt:lpstr>Rix부산역 Medium</vt:lpstr>
      <vt:lpstr>Calibri</vt:lpstr>
      <vt:lpstr>宋体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科技工作汇报</dc:title>
  <dc:creator/>
  <cp:keywords>第一PPT模板网：www.1ppt.com</cp:keywords>
  <cp:lastModifiedBy/>
  <cp:revision>2</cp:revision>
  <dcterms:created xsi:type="dcterms:W3CDTF">2016-10-17T11:15:00Z</dcterms:created>
  <dcterms:modified xsi:type="dcterms:W3CDTF">2019-03-21T00:48:52Z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</Properties>
</file>